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63"/>
  </p:notesMasterIdLst>
  <p:sldIdLst>
    <p:sldId id="353" r:id="rId6"/>
    <p:sldId id="355" r:id="rId7"/>
    <p:sldId id="406" r:id="rId8"/>
    <p:sldId id="407" r:id="rId9"/>
    <p:sldId id="409" r:id="rId10"/>
    <p:sldId id="408" r:id="rId11"/>
    <p:sldId id="416" r:id="rId12"/>
    <p:sldId id="417" r:id="rId13"/>
    <p:sldId id="448" r:id="rId14"/>
    <p:sldId id="425" r:id="rId15"/>
    <p:sldId id="419" r:id="rId16"/>
    <p:sldId id="434" r:id="rId17"/>
    <p:sldId id="424" r:id="rId18"/>
    <p:sldId id="400" r:id="rId19"/>
    <p:sldId id="431" r:id="rId20"/>
    <p:sldId id="435" r:id="rId21"/>
    <p:sldId id="433" r:id="rId22"/>
    <p:sldId id="456" r:id="rId23"/>
    <p:sldId id="401" r:id="rId24"/>
    <p:sldId id="443" r:id="rId25"/>
    <p:sldId id="427" r:id="rId26"/>
    <p:sldId id="436" r:id="rId27"/>
    <p:sldId id="438" r:id="rId28"/>
    <p:sldId id="439" r:id="rId29"/>
    <p:sldId id="441" r:id="rId30"/>
    <p:sldId id="442" r:id="rId31"/>
    <p:sldId id="449" r:id="rId32"/>
    <p:sldId id="385" r:id="rId33"/>
    <p:sldId id="452" r:id="rId34"/>
    <p:sldId id="386" r:id="rId35"/>
    <p:sldId id="387" r:id="rId36"/>
    <p:sldId id="388" r:id="rId37"/>
    <p:sldId id="389" r:id="rId38"/>
    <p:sldId id="390" r:id="rId39"/>
    <p:sldId id="391" r:id="rId40"/>
    <p:sldId id="393" r:id="rId41"/>
    <p:sldId id="394" r:id="rId42"/>
    <p:sldId id="395" r:id="rId43"/>
    <p:sldId id="396" r:id="rId44"/>
    <p:sldId id="397" r:id="rId45"/>
    <p:sldId id="398" r:id="rId46"/>
    <p:sldId id="402" r:id="rId47"/>
    <p:sldId id="455" r:id="rId48"/>
    <p:sldId id="444" r:id="rId49"/>
    <p:sldId id="403" r:id="rId50"/>
    <p:sldId id="405" r:id="rId51"/>
    <p:sldId id="447" r:id="rId52"/>
    <p:sldId id="412" r:id="rId53"/>
    <p:sldId id="454" r:id="rId54"/>
    <p:sldId id="450" r:id="rId55"/>
    <p:sldId id="451" r:id="rId56"/>
    <p:sldId id="453" r:id="rId57"/>
    <p:sldId id="413" r:id="rId58"/>
    <p:sldId id="415" r:id="rId59"/>
    <p:sldId id="414" r:id="rId60"/>
    <p:sldId id="356" r:id="rId61"/>
    <p:sldId id="374"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onsolas" panose="020B0609020204030204" pitchFamily="49" charset="0"/>
      <p:regular r:id="rId68"/>
      <p:bold r:id="rId69"/>
      <p:italic r:id="rId70"/>
      <p:boldItalic r:id="rId71"/>
    </p:embeddedFont>
    <p:embeddedFont>
      <p:font typeface="Oswald" panose="020B0604020202020204" charset="0"/>
      <p:regular r:id="rId72"/>
      <p:bold r:id="rId73"/>
    </p:embeddedFont>
    <p:embeddedFont>
      <p:font typeface="Roboto" panose="020B0604020202020204" charset="0"/>
      <p:regular r:id="rId74"/>
      <p:bold r:id="rId75"/>
    </p:embeddedFont>
    <p:embeddedFont>
      <p:font typeface="Roboto Condensed" panose="020B060402020202020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0"/>
    <p:restoredTop sz="94722"/>
  </p:normalViewPr>
  <p:slideViewPr>
    <p:cSldViewPr snapToGrid="0" snapToObjects="1">
      <p:cViewPr varScale="1">
        <p:scale>
          <a:sx n="104" d="100"/>
          <a:sy n="104"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24.04.2020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openid.net/specs/openid-connect-core-1_0.html#IDToken" TargetMode="External"/><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443252" y="1803345"/>
            <a:ext cx="10026219" cy="4555414"/>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1894956"/>
            <a:ext cx="2257593" cy="149581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Handler() function</a:t>
            </a:r>
          </a:p>
          <a:p>
            <a:pPr marL="0" indent="0">
              <a:buNone/>
            </a:pPr>
            <a:r>
              <a:rPr lang="en-US" sz="1600"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5134917" y="1887171"/>
            <a:ext cx="2257593" cy="149581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Event object</a:t>
            </a:r>
          </a:p>
          <a:p>
            <a:pPr marL="0" indent="0">
              <a:buNone/>
            </a:pPr>
            <a:r>
              <a:rPr lang="en-US" sz="1600"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506944" y="1821383"/>
            <a:ext cx="2723360" cy="1495819"/>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500" b="1" dirty="0">
                <a:solidFill>
                  <a:srgbClr val="C00000"/>
                </a:solidFill>
                <a:latin typeface="+mn-lt"/>
              </a:rPr>
              <a:t>Context object</a:t>
            </a:r>
          </a:p>
          <a:p>
            <a:pPr marL="0" indent="0">
              <a:buNone/>
            </a:pPr>
            <a:r>
              <a:rPr lang="en-US" sz="1500"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Execution Model</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5" name="Picture 4">
            <a:extLst>
              <a:ext uri="{FF2B5EF4-FFF2-40B4-BE49-F238E27FC236}">
                <a16:creationId xmlns:a16="http://schemas.microsoft.com/office/drawing/2014/main" id="{E7044FA9-0EB3-4FDF-87B1-979996CDC6EF}"/>
              </a:ext>
            </a:extLst>
          </p:cNvPr>
          <p:cNvPicPr>
            <a:picLocks noChangeAspect="1"/>
          </p:cNvPicPr>
          <p:nvPr/>
        </p:nvPicPr>
        <p:blipFill>
          <a:blip r:embed="rId2"/>
          <a:stretch>
            <a:fillRect/>
          </a:stretch>
        </p:blipFill>
        <p:spPr>
          <a:xfrm>
            <a:off x="1416049" y="1765738"/>
            <a:ext cx="9611505" cy="4625537"/>
          </a:xfrm>
          <a:prstGeom prst="rect">
            <a:avLst/>
          </a:prstGeom>
        </p:spPr>
      </p:pic>
    </p:spTree>
    <p:extLst>
      <p:ext uri="{BB962C8B-B14F-4D97-AF65-F5344CB8AC3E}">
        <p14:creationId xmlns:p14="http://schemas.microsoft.com/office/powerpoint/2010/main" val="2187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3" name="Picture 2">
            <a:extLst>
              <a:ext uri="{FF2B5EF4-FFF2-40B4-BE49-F238E27FC236}">
                <a16:creationId xmlns:a16="http://schemas.microsoft.com/office/drawing/2014/main" id="{A42001D1-3AA3-4ABD-AB22-CE1CBD77C8A1}"/>
              </a:ext>
            </a:extLst>
          </p:cNvPr>
          <p:cNvPicPr>
            <a:picLocks noChangeAspect="1"/>
          </p:cNvPicPr>
          <p:nvPr/>
        </p:nvPicPr>
        <p:blipFill>
          <a:blip r:embed="rId2"/>
          <a:stretch>
            <a:fillRect/>
          </a:stretch>
        </p:blipFill>
        <p:spPr>
          <a:xfrm>
            <a:off x="7102141" y="1651835"/>
            <a:ext cx="4819650" cy="4248150"/>
          </a:xfrm>
          <a:prstGeom prst="rect">
            <a:avLst/>
          </a:prstGeom>
        </p:spPr>
      </p:pic>
      <p:sp>
        <p:nvSpPr>
          <p:cNvPr id="7" name="Content Placeholder 4">
            <a:extLst>
              <a:ext uri="{FF2B5EF4-FFF2-40B4-BE49-F238E27FC236}">
                <a16:creationId xmlns:a16="http://schemas.microsoft.com/office/drawing/2014/main" id="{D301A208-7001-49BA-8322-0162363F94A2}"/>
              </a:ext>
            </a:extLst>
          </p:cNvPr>
          <p:cNvSpPr txBox="1">
            <a:spLocks/>
          </p:cNvSpPr>
          <p:nvPr/>
        </p:nvSpPr>
        <p:spPr>
          <a:xfrm>
            <a:off x="1337221" y="1658185"/>
            <a:ext cx="5040313" cy="4406058"/>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Dashboard for functions</a:t>
            </a:r>
          </a:p>
          <a:p>
            <a:pPr lvl="1"/>
            <a:r>
              <a:rPr lang="en-US" sz="1600" dirty="0">
                <a:latin typeface="+mn-lt"/>
              </a:rPr>
              <a:t>Lists all functions</a:t>
            </a:r>
          </a:p>
          <a:p>
            <a:pPr lvl="1"/>
            <a:r>
              <a:rPr lang="en-US" sz="1600" dirty="0">
                <a:latin typeface="+mn-lt"/>
              </a:rPr>
              <a:t>Easy editing of resources, event sources and other settings</a:t>
            </a:r>
          </a:p>
          <a:p>
            <a:pPr lvl="1"/>
            <a:r>
              <a:rPr lang="en-US" sz="1600" dirty="0">
                <a:latin typeface="+mn-lt"/>
              </a:rPr>
              <a:t>At-a-glance metrics</a:t>
            </a:r>
          </a:p>
          <a:p>
            <a:r>
              <a:rPr lang="en-US" sz="1600" dirty="0">
                <a:latin typeface="+mn-lt"/>
              </a:rPr>
              <a:t>Metrics reported to CloudWatch</a:t>
            </a:r>
          </a:p>
          <a:p>
            <a:pPr lvl="1"/>
            <a:r>
              <a:rPr lang="en-US" sz="1600" dirty="0">
                <a:latin typeface="+mn-lt"/>
              </a:rPr>
              <a:t>Requests</a:t>
            </a:r>
          </a:p>
          <a:p>
            <a:pPr lvl="1"/>
            <a:r>
              <a:rPr lang="en-US" sz="1600" dirty="0">
                <a:latin typeface="+mn-lt"/>
              </a:rPr>
              <a:t>Errors</a:t>
            </a:r>
          </a:p>
          <a:p>
            <a:pPr lvl="1"/>
            <a:r>
              <a:rPr lang="en-US" sz="1600" dirty="0">
                <a:latin typeface="+mn-lt"/>
              </a:rPr>
              <a:t>Latency</a:t>
            </a:r>
          </a:p>
          <a:p>
            <a:pPr lvl="1"/>
            <a:r>
              <a:rPr lang="en-US" sz="1600" dirty="0">
                <a:latin typeface="+mn-lt"/>
              </a:rPr>
              <a:t>Throttles</a:t>
            </a:r>
          </a:p>
          <a:p>
            <a:r>
              <a:rPr lang="en-US" sz="1600" dirty="0">
                <a:latin typeface="+mn-lt"/>
              </a:rPr>
              <a:t>Logs captured by CloudWatch Logging service</a:t>
            </a:r>
          </a:p>
        </p:txBody>
      </p:sp>
    </p:spTree>
    <p:extLst>
      <p:ext uri="{BB962C8B-B14F-4D97-AF65-F5344CB8AC3E}">
        <p14:creationId xmlns:p14="http://schemas.microsoft.com/office/powerpoint/2010/main" val="404522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088981" y="1797271"/>
            <a:ext cx="8502983" cy="3411756"/>
          </a:xfrm>
          <a:prstGeom prst="rect">
            <a:avLst/>
          </a:prstGeom>
        </p:spPr>
      </p:pic>
      <p:graphicFrame>
        <p:nvGraphicFramePr>
          <p:cNvPr id="5" name="Table 4">
            <a:extLst>
              <a:ext uri="{FF2B5EF4-FFF2-40B4-BE49-F238E27FC236}">
                <a16:creationId xmlns:a16="http://schemas.microsoft.com/office/drawing/2014/main" id="{E6182C57-38C5-4293-9F0E-3B734AD61B95}"/>
              </a:ext>
            </a:extLst>
          </p:cNvPr>
          <p:cNvGraphicFramePr>
            <a:graphicFrameLocks noGrp="1"/>
          </p:cNvGraphicFramePr>
          <p:nvPr>
            <p:extLst>
              <p:ext uri="{D42A27DB-BD31-4B8C-83A1-F6EECF244321}">
                <p14:modId xmlns:p14="http://schemas.microsoft.com/office/powerpoint/2010/main" val="3760277918"/>
              </p:ext>
            </p:extLst>
          </p:nvPr>
        </p:nvGraphicFramePr>
        <p:xfrm>
          <a:off x="6018520" y="5215014"/>
          <a:ext cx="5679494" cy="997132"/>
        </p:xfrm>
        <a:graphic>
          <a:graphicData uri="http://schemas.openxmlformats.org/drawingml/2006/table">
            <a:tbl>
              <a:tblPr/>
              <a:tblGrid>
                <a:gridCol w="2839747">
                  <a:extLst>
                    <a:ext uri="{9D8B030D-6E8A-4147-A177-3AD203B41FA5}">
                      <a16:colId xmlns:a16="http://schemas.microsoft.com/office/drawing/2014/main" val="344261282"/>
                    </a:ext>
                  </a:extLst>
                </a:gridCol>
                <a:gridCol w="2839747">
                  <a:extLst>
                    <a:ext uri="{9D8B030D-6E8A-4147-A177-3AD203B41FA5}">
                      <a16:colId xmlns:a16="http://schemas.microsoft.com/office/drawing/2014/main" val="3272669707"/>
                    </a:ext>
                  </a:extLst>
                </a:gridCol>
              </a:tblGrid>
              <a:tr h="0">
                <a:tc>
                  <a:txBody>
                    <a:bodyPr/>
                    <a:lstStyle/>
                    <a:p>
                      <a:pPr algn="l"/>
                      <a:r>
                        <a:rPr lang="en-US" dirty="0">
                          <a:effectLst/>
                        </a:rPr>
                        <a:t>Requests</a:t>
                      </a:r>
                    </a:p>
                  </a:txBody>
                  <a:tcPr marL="43543" marR="43543" marT="43543" marB="43543" anchor="ctr">
                    <a:lnL>
                      <a:noFill/>
                    </a:lnL>
                    <a:lnR>
                      <a:noFill/>
                    </a:lnR>
                    <a:lnT>
                      <a:noFill/>
                    </a:lnT>
                    <a:lnB>
                      <a:noFill/>
                    </a:lnB>
                  </a:tcPr>
                </a:tc>
                <a:tc>
                  <a:txBody>
                    <a:bodyPr/>
                    <a:lstStyle/>
                    <a:p>
                      <a:pPr algn="ctr"/>
                      <a:r>
                        <a:rPr lang="en-US">
                          <a:effectLst/>
                        </a:rPr>
                        <a:t>$0.20 per 1M requests</a:t>
                      </a:r>
                    </a:p>
                  </a:txBody>
                  <a:tcPr marL="43543" marR="43543" marT="43543" marB="43543" anchor="ctr">
                    <a:lnL>
                      <a:noFill/>
                    </a:lnL>
                    <a:lnR>
                      <a:noFill/>
                    </a:lnR>
                    <a:lnT>
                      <a:noFill/>
                    </a:lnT>
                    <a:lnB>
                      <a:noFill/>
                    </a:lnB>
                  </a:tcPr>
                </a:tc>
                <a:extLst>
                  <a:ext uri="{0D108BD9-81ED-4DB2-BD59-A6C34878D82A}">
                    <a16:rowId xmlns:a16="http://schemas.microsoft.com/office/drawing/2014/main" val="2738364106"/>
                  </a:ext>
                </a:extLst>
              </a:tr>
              <a:tr h="0">
                <a:tc>
                  <a:txBody>
                    <a:bodyPr/>
                    <a:lstStyle/>
                    <a:p>
                      <a:pPr algn="l"/>
                      <a:r>
                        <a:rPr lang="en-US" dirty="0">
                          <a:effectLst/>
                        </a:rPr>
                        <a:t>Duration</a:t>
                      </a:r>
                    </a:p>
                  </a:txBody>
                  <a:tcPr marL="43543" marR="43543" marT="43543" marB="43543" anchor="ctr">
                    <a:lnL>
                      <a:noFill/>
                    </a:lnL>
                    <a:lnR>
                      <a:noFill/>
                    </a:lnR>
                    <a:lnT>
                      <a:noFill/>
                    </a:lnT>
                    <a:lnB>
                      <a:noFill/>
                    </a:lnB>
                    <a:solidFill>
                      <a:srgbClr val="F7F7F7"/>
                    </a:solidFill>
                  </a:tcPr>
                </a:tc>
                <a:tc>
                  <a:txBody>
                    <a:bodyPr/>
                    <a:lstStyle/>
                    <a:p>
                      <a:pPr algn="ctr"/>
                      <a:r>
                        <a:rPr lang="en-US" dirty="0">
                          <a:effectLst/>
                        </a:rPr>
                        <a:t>$0.0000166667 for every GB-second</a:t>
                      </a:r>
                    </a:p>
                  </a:txBody>
                  <a:tcPr marL="43543" marR="43543" marT="43543" marB="43543" anchor="ctr">
                    <a:lnL>
                      <a:noFill/>
                    </a:lnL>
                    <a:lnR>
                      <a:noFill/>
                    </a:lnR>
                    <a:lnT>
                      <a:noFill/>
                    </a:lnT>
                    <a:lnB>
                      <a:noFill/>
                    </a:lnB>
                    <a:solidFill>
                      <a:srgbClr val="F7F7F7"/>
                    </a:solidFill>
                  </a:tcPr>
                </a:tc>
                <a:extLst>
                  <a:ext uri="{0D108BD9-81ED-4DB2-BD59-A6C34878D82A}">
                    <a16:rowId xmlns:a16="http://schemas.microsoft.com/office/drawing/2014/main" val="1204558130"/>
                  </a:ext>
                </a:extLst>
              </a:tr>
            </a:tbl>
          </a:graphicData>
        </a:graphic>
      </p:graphicFrame>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301235895"/>
              </p:ext>
            </p:extLst>
          </p:nvPr>
        </p:nvGraphicFramePr>
        <p:xfrm>
          <a:off x="2440251" y="1715380"/>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2500256208"/>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Cognito</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28</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54</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56</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337222" y="1793110"/>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Transformations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6" name="Content Placeholder 4">
            <a:extLst>
              <a:ext uri="{FF2B5EF4-FFF2-40B4-BE49-F238E27FC236}">
                <a16:creationId xmlns:a16="http://schemas.microsoft.com/office/drawing/2014/main" id="{159ABC32-A46C-4148-A1DF-F1BAE629CDB7}"/>
              </a:ext>
            </a:extLst>
          </p:cNvPr>
          <p:cNvSpPr txBox="1">
            <a:spLocks/>
          </p:cNvSpPr>
          <p:nvPr/>
        </p:nvSpPr>
        <p:spPr>
          <a:xfrm>
            <a:off x="1347731" y="1772088"/>
            <a:ext cx="9950890" cy="467600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Use Templates to transform data</a:t>
            </a:r>
          </a:p>
          <a:p>
            <a:r>
              <a:rPr lang="en-US" sz="1800" dirty="0">
                <a:latin typeface="+mn-lt"/>
              </a:rPr>
              <a:t>Filter output results</a:t>
            </a:r>
          </a:p>
          <a:p>
            <a:pPr lvl="1"/>
            <a:r>
              <a:rPr lang="en-US" sz="1800" dirty="0">
                <a:latin typeface="+mn-lt"/>
              </a:rPr>
              <a:t>Remove private or unnecessary data</a:t>
            </a:r>
          </a:p>
          <a:p>
            <a:pPr lvl="1"/>
            <a:r>
              <a:rPr lang="en-US" sz="1800" dirty="0">
                <a:latin typeface="+mn-lt"/>
              </a:rPr>
              <a:t>Filter dataset size to improve API performance</a:t>
            </a:r>
          </a:p>
          <a:p>
            <a:r>
              <a:rPr lang="en-US" sz="1800" dirty="0">
                <a:latin typeface="+mn-lt"/>
              </a:rPr>
              <a:t>GET to POST</a:t>
            </a:r>
          </a:p>
          <a:p>
            <a:pPr lvl="1"/>
            <a:r>
              <a:rPr lang="en-US" sz="1800" dirty="0">
                <a:latin typeface="+mn-lt"/>
              </a:rPr>
              <a:t>Read query string parameters from GET request, and create a body to make a POST to backend</a:t>
            </a:r>
          </a:p>
          <a:p>
            <a:r>
              <a:rPr lang="en-US" sz="1800" dirty="0">
                <a:latin typeface="+mn-lt"/>
              </a:rPr>
              <a:t>JSON to XML</a:t>
            </a:r>
          </a:p>
          <a:p>
            <a:pPr lvl="1"/>
            <a:r>
              <a:rPr lang="en-US" sz="1800" dirty="0">
                <a:latin typeface="+mn-lt"/>
              </a:rPr>
              <a:t>Receive JSON input and transform it to XML for your backend</a:t>
            </a:r>
          </a:p>
          <a:p>
            <a:pPr lvl="1"/>
            <a:r>
              <a:rPr lang="en-US" sz="1800" dirty="0">
                <a:latin typeface="+mn-lt"/>
              </a:rPr>
              <a:t>Receive JSON from a Lambda and transform it to XML</a:t>
            </a:r>
          </a:p>
          <a:p>
            <a:endParaRPr lang="en-US" sz="1800" dirty="0">
              <a:latin typeface="+mn-lt"/>
            </a:endParaRPr>
          </a:p>
        </p:txBody>
      </p:sp>
    </p:spTree>
    <p:extLst>
      <p:ext uri="{BB962C8B-B14F-4D97-AF65-F5344CB8AC3E}">
        <p14:creationId xmlns:p14="http://schemas.microsoft.com/office/powerpoint/2010/main" val="22157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sp>
        <p:nvSpPr>
          <p:cNvPr id="6" name="Content Placeholder 4">
            <a:extLst>
              <a:ext uri="{FF2B5EF4-FFF2-40B4-BE49-F238E27FC236}">
                <a16:creationId xmlns:a16="http://schemas.microsoft.com/office/drawing/2014/main" id="{3795A8B3-47FA-49DA-8486-639933DBCCCC}"/>
              </a:ext>
            </a:extLst>
          </p:cNvPr>
          <p:cNvSpPr txBox="1">
            <a:spLocks/>
          </p:cNvSpPr>
          <p:nvPr/>
        </p:nvSpPr>
        <p:spPr>
          <a:xfrm>
            <a:off x="1352776" y="1752619"/>
            <a:ext cx="9236395" cy="4320142"/>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Amazon Cognito user pools</a:t>
            </a:r>
          </a:p>
          <a:p>
            <a:r>
              <a:rPr lang="en-US" sz="2000" dirty="0">
                <a:latin typeface="+mn-lt"/>
              </a:rPr>
              <a:t>Access AWS Resources</a:t>
            </a:r>
          </a:p>
          <a:p>
            <a:r>
              <a:rPr lang="en-US" sz="2000" dirty="0">
                <a:latin typeface="+mn-lt"/>
              </a:rPr>
              <a:t>Social sign-in with Facebook, Google, and Login with Amazon</a:t>
            </a:r>
          </a:p>
          <a:p>
            <a:r>
              <a:rPr lang="en-US" sz="2000" dirty="0">
                <a:latin typeface="+mn-lt"/>
              </a:rPr>
              <a:t>SAML or OpenID Connect (OIDC) providers</a:t>
            </a:r>
          </a:p>
          <a:p>
            <a:r>
              <a:rPr lang="en-US" sz="2000" dirty="0">
                <a:latin typeface="+mn-lt"/>
              </a:rPr>
              <a:t>Developer authenticated identities</a:t>
            </a:r>
          </a:p>
          <a:p>
            <a:r>
              <a:rPr lang="en-US" sz="2000" dirty="0">
                <a:latin typeface="+mn-lt"/>
              </a:rPr>
              <a:t>IAM Roles relation</a:t>
            </a:r>
          </a:p>
          <a:p>
            <a:r>
              <a:rPr lang="en-US" sz="2000" dirty="0">
                <a:latin typeface="+mn-lt"/>
              </a:rPr>
              <a:t>Cognito Streams</a:t>
            </a:r>
          </a:p>
          <a:p>
            <a:r>
              <a:rPr lang="en-US" sz="2000" dirty="0">
                <a:latin typeface="+mn-lt"/>
              </a:rPr>
              <a:t>Cognito Events</a:t>
            </a:r>
          </a:p>
          <a:p>
            <a:endParaRPr lang="en-US" sz="3200" dirty="0">
              <a:latin typeface="+mn-lt"/>
            </a:endParaRPr>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6" name="Picture 2" descr="&#10;        External Provider Basic Authflow&#10;      ">
            <a:extLst>
              <a:ext uri="{FF2B5EF4-FFF2-40B4-BE49-F238E27FC236}">
                <a16:creationId xmlns:a16="http://schemas.microsoft.com/office/drawing/2014/main" id="{4B2E12C2-F186-4CCA-938C-17DC435A5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65" y="1744741"/>
            <a:ext cx="7366790" cy="471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Authentication Flows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pic>
        <p:nvPicPr>
          <p:cNvPr id="5" name="Picture 4">
            <a:extLst>
              <a:ext uri="{FF2B5EF4-FFF2-40B4-BE49-F238E27FC236}">
                <a16:creationId xmlns:a16="http://schemas.microsoft.com/office/drawing/2014/main" id="{2A83DC86-4999-4319-94D0-79AB3D6C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270" y="1806081"/>
            <a:ext cx="4982270" cy="3762900"/>
          </a:xfrm>
          <a:prstGeom prst="rect">
            <a:avLst/>
          </a:prstGeom>
        </p:spPr>
      </p:pic>
      <p:sp>
        <p:nvSpPr>
          <p:cNvPr id="6" name="Content Placeholder 4">
            <a:extLst>
              <a:ext uri="{FF2B5EF4-FFF2-40B4-BE49-F238E27FC236}">
                <a16:creationId xmlns:a16="http://schemas.microsoft.com/office/drawing/2014/main" id="{2A42C2F9-E75E-47CB-822F-B6BCA6069926}"/>
              </a:ext>
            </a:extLst>
          </p:cNvPr>
          <p:cNvSpPr txBox="1">
            <a:spLocks/>
          </p:cNvSpPr>
          <p:nvPr/>
        </p:nvSpPr>
        <p:spPr>
          <a:xfrm>
            <a:off x="1326501" y="1806081"/>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Client Side Authentication Flow</a:t>
            </a:r>
          </a:p>
          <a:p>
            <a:r>
              <a:rPr lang="en-US" sz="2000" dirty="0">
                <a:latin typeface="+mn-lt"/>
              </a:rPr>
              <a:t>Server Side Authentication Flow</a:t>
            </a:r>
          </a:p>
          <a:p>
            <a:r>
              <a:rPr lang="en-US" sz="2000" dirty="0">
                <a:latin typeface="+mn-lt"/>
              </a:rPr>
              <a:t>Custom Authentication Flow</a:t>
            </a:r>
          </a:p>
          <a:p>
            <a:r>
              <a:rPr lang="en-US" sz="2000" dirty="0">
                <a:latin typeface="+mn-lt"/>
              </a:rPr>
              <a:t>Admin Authentication Flow</a:t>
            </a:r>
          </a:p>
          <a:p>
            <a:r>
              <a:rPr lang="en-US" sz="2000" dirty="0">
                <a:latin typeface="+mn-lt"/>
              </a:rPr>
              <a:t>User Migration Authentication Flow</a:t>
            </a:r>
          </a:p>
        </p:txBody>
      </p:sp>
    </p:spTree>
    <p:extLst>
      <p:ext uri="{BB962C8B-B14F-4D97-AF65-F5344CB8AC3E}">
        <p14:creationId xmlns:p14="http://schemas.microsoft.com/office/powerpoint/2010/main" val="21034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sp>
        <p:nvSpPr>
          <p:cNvPr id="6" name="Content Placeholder 4">
            <a:extLst>
              <a:ext uri="{FF2B5EF4-FFF2-40B4-BE49-F238E27FC236}">
                <a16:creationId xmlns:a16="http://schemas.microsoft.com/office/drawing/2014/main" id="{9A639D96-5AA6-4394-A8BA-82213D221F72}"/>
              </a:ext>
            </a:extLst>
          </p:cNvPr>
          <p:cNvSpPr txBox="1">
            <a:spLocks/>
          </p:cNvSpPr>
          <p:nvPr/>
        </p:nvSpPr>
        <p:spPr>
          <a:xfrm>
            <a:off x="1334654" y="1810610"/>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OAuth flows</a:t>
            </a:r>
          </a:p>
          <a:p>
            <a:pPr lvl="1"/>
            <a:r>
              <a:rPr lang="en-US" sz="2000" dirty="0">
                <a:latin typeface="+mn-lt"/>
              </a:rPr>
              <a:t>Authorization Code</a:t>
            </a:r>
          </a:p>
          <a:p>
            <a:pPr lvl="1"/>
            <a:r>
              <a:rPr lang="en-US" sz="2000" dirty="0">
                <a:latin typeface="+mn-lt"/>
              </a:rPr>
              <a:t>Implicit</a:t>
            </a:r>
          </a:p>
          <a:p>
            <a:pPr lvl="1"/>
            <a:r>
              <a:rPr lang="en-US" sz="2000" dirty="0">
                <a:latin typeface="+mn-lt"/>
              </a:rPr>
              <a:t>Client credentials</a:t>
            </a:r>
          </a:p>
          <a:p>
            <a:r>
              <a:rPr lang="en-US" sz="2000" dirty="0">
                <a:latin typeface="+mn-lt"/>
              </a:rPr>
              <a:t>Custom scopes</a:t>
            </a:r>
          </a:p>
          <a:p>
            <a:endParaRPr lang="en-US" sz="3200" dirty="0">
              <a:latin typeface="+mn-lt"/>
            </a:endParaRPr>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Authorization Code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6" name="Picture 2" descr="Authorization Code Grant Diagram">
            <a:extLst>
              <a:ext uri="{FF2B5EF4-FFF2-40B4-BE49-F238E27FC236}">
                <a16:creationId xmlns:a16="http://schemas.microsoft.com/office/drawing/2014/main" id="{4F3B6A04-2269-482C-86B9-0902F3BA0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204" y="1777462"/>
            <a:ext cx="9753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Tokens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5" name="Picture 4">
            <a:extLst>
              <a:ext uri="{FF2B5EF4-FFF2-40B4-BE49-F238E27FC236}">
                <a16:creationId xmlns:a16="http://schemas.microsoft.com/office/drawing/2014/main" id="{1498ACCB-6CF5-4BF3-B2C0-1A812D284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25" y="4580359"/>
            <a:ext cx="6311440" cy="1998383"/>
          </a:xfrm>
          <a:prstGeom prst="rect">
            <a:avLst/>
          </a:prstGeom>
        </p:spPr>
      </p:pic>
      <p:sp>
        <p:nvSpPr>
          <p:cNvPr id="6" name="Content Placeholder 4">
            <a:extLst>
              <a:ext uri="{FF2B5EF4-FFF2-40B4-BE49-F238E27FC236}">
                <a16:creationId xmlns:a16="http://schemas.microsoft.com/office/drawing/2014/main" id="{A1412753-634C-4E02-A687-83451C75D146}"/>
              </a:ext>
            </a:extLst>
          </p:cNvPr>
          <p:cNvSpPr txBox="1">
            <a:spLocks/>
          </p:cNvSpPr>
          <p:nvPr/>
        </p:nvSpPr>
        <p:spPr>
          <a:xfrm>
            <a:off x="1358243" y="1890535"/>
            <a:ext cx="10461616" cy="1935231"/>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solidFill>
                  <a:srgbClr val="E48700"/>
                </a:solidFill>
                <a:cs typeface="Arial" panose="020B0604020202020204" pitchFamily="34" charset="0"/>
                <a:hlinkClick r:id="rId3"/>
              </a:rPr>
              <a:t>ID Token</a:t>
            </a:r>
            <a:r>
              <a:rPr lang="en-US" altLang="en-US" sz="2000" dirty="0">
                <a:solidFill>
                  <a:srgbClr val="444444"/>
                </a:solidFill>
                <a:cs typeface="Arial" panose="020B0604020202020204" pitchFamily="34" charset="0"/>
              </a:rPr>
              <a:t> contains claims about the identity of the user </a:t>
            </a:r>
            <a:r>
              <a:rPr lang="en-US" altLang="en-US" sz="1400" dirty="0">
                <a:solidFill>
                  <a:srgbClr val="444444"/>
                </a:solidFill>
                <a:cs typeface="Arial" panose="020B0604020202020204" pitchFamily="34" charset="0"/>
              </a:rPr>
              <a:t>(name, email, </a:t>
            </a:r>
            <a:r>
              <a:rPr lang="en-US" altLang="en-US" sz="1400" dirty="0" err="1">
                <a:solidFill>
                  <a:srgbClr val="444444"/>
                </a:solidFill>
                <a:cs typeface="Arial" panose="020B0604020202020204" pitchFamily="34" charset="0"/>
              </a:rPr>
              <a:t>phone_number</a:t>
            </a:r>
            <a:r>
              <a:rPr lang="en-US" altLang="en-US" sz="1400" dirty="0">
                <a:solidFill>
                  <a:srgbClr val="444444"/>
                </a:solidFill>
                <a:cs typeface="Arial" panose="020B0604020202020204" pitchFamily="34" charset="0"/>
              </a:rPr>
              <a:t>).</a:t>
            </a:r>
          </a:p>
          <a:p>
            <a:r>
              <a:rPr lang="en-US" altLang="en-US" sz="2000" dirty="0">
                <a:solidFill>
                  <a:srgbClr val="E48700"/>
                </a:solidFill>
                <a:cs typeface="Arial" panose="020B0604020202020204" pitchFamily="34" charset="0"/>
                <a:hlinkClick r:id="rId4"/>
              </a:rPr>
              <a:t>Access Token</a:t>
            </a:r>
            <a:r>
              <a:rPr lang="en-US" altLang="en-US" sz="2000" dirty="0">
                <a:solidFill>
                  <a:srgbClr val="444444"/>
                </a:solidFill>
                <a:cs typeface="Arial" panose="020B0604020202020204" pitchFamily="34" charset="0"/>
              </a:rPr>
              <a:t> grants access to authorized resources.</a:t>
            </a:r>
          </a:p>
          <a:p>
            <a:r>
              <a:rPr lang="en-US" altLang="en-US" sz="2000" dirty="0">
                <a:solidFill>
                  <a:srgbClr val="E48700"/>
                </a:solidFill>
                <a:cs typeface="Arial" panose="020B0604020202020204" pitchFamily="34" charset="0"/>
                <a:hlinkClick r:id="rId5"/>
              </a:rPr>
              <a:t>Refresh Token</a:t>
            </a:r>
            <a:r>
              <a:rPr lang="en-US" altLang="en-US" sz="2000" dirty="0">
                <a:solidFill>
                  <a:srgbClr val="444444"/>
                </a:solidFill>
                <a:cs typeface="Arial" panose="020B0604020202020204" pitchFamily="34" charset="0"/>
              </a:rPr>
              <a:t> info to get a new ID or access token.</a:t>
            </a:r>
            <a:endParaRPr lang="en-US" sz="3200" dirty="0">
              <a:latin typeface="+mn-lt"/>
            </a:endParaRPr>
          </a:p>
        </p:txBody>
      </p:sp>
    </p:spTree>
    <p:extLst>
      <p:ext uri="{BB962C8B-B14F-4D97-AF65-F5344CB8AC3E}">
        <p14:creationId xmlns:p14="http://schemas.microsoft.com/office/powerpoint/2010/main" val="23108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Implicit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pic>
        <p:nvPicPr>
          <p:cNvPr id="5" name="Picture 2" descr="Implicit Grant Diagram">
            <a:extLst>
              <a:ext uri="{FF2B5EF4-FFF2-40B4-BE49-F238E27FC236}">
                <a16:creationId xmlns:a16="http://schemas.microsoft.com/office/drawing/2014/main" id="{4695DFF3-E61E-42C3-9387-E9EF878C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828964"/>
            <a:ext cx="97536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Client Credentials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6" name="Picture 2" descr="Client Credentials Diagram">
            <a:extLst>
              <a:ext uri="{FF2B5EF4-FFF2-40B4-BE49-F238E27FC236}">
                <a16:creationId xmlns:a16="http://schemas.microsoft.com/office/drawing/2014/main" id="{219877BB-85C5-40DC-A723-E0F7DD42B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679" y="1471847"/>
            <a:ext cx="8156809" cy="52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8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5" name="Content Placeholder 4">
            <a:extLst>
              <a:ext uri="{FF2B5EF4-FFF2-40B4-BE49-F238E27FC236}">
                <a16:creationId xmlns:a16="http://schemas.microsoft.com/office/drawing/2014/main" id="{B7FD387B-C082-4B6A-97AF-2C0D5DF22956}"/>
              </a:ext>
            </a:extLst>
          </p:cNvPr>
          <p:cNvSpPr txBox="1">
            <a:spLocks/>
          </p:cNvSpPr>
          <p:nvPr/>
        </p:nvSpPr>
        <p:spPr>
          <a:xfrm>
            <a:off x="135041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Serverless Security</a:t>
            </a:r>
          </a:p>
          <a:p>
            <a:r>
              <a:rPr lang="en-US" sz="2000" dirty="0">
                <a:latin typeface="+mn-lt"/>
              </a:rPr>
              <a:t>Identity Pool is Free</a:t>
            </a:r>
          </a:p>
          <a:p>
            <a:r>
              <a:rPr lang="en-US" sz="2000" dirty="0">
                <a:latin typeface="+mn-lt"/>
              </a:rPr>
              <a:t>User Pool</a:t>
            </a:r>
          </a:p>
          <a:p>
            <a:pPr lvl="1"/>
            <a:r>
              <a:rPr lang="en-US" sz="2000" dirty="0">
                <a:latin typeface="+mn-lt"/>
              </a:rPr>
              <a:t>Pay per monthly active users (MAUs)</a:t>
            </a:r>
          </a:p>
          <a:p>
            <a:r>
              <a:rPr lang="en-US" sz="2000" dirty="0">
                <a:latin typeface="+mn-lt"/>
              </a:rPr>
              <a:t>User Data Storage</a:t>
            </a:r>
          </a:p>
          <a:p>
            <a:pPr lvl="1"/>
            <a:r>
              <a:rPr lang="en-US" sz="2000" dirty="0">
                <a:latin typeface="+mn-lt"/>
              </a:rPr>
              <a:t>Pay per sync operations</a:t>
            </a:r>
          </a:p>
          <a:p>
            <a:pPr lvl="1"/>
            <a:r>
              <a:rPr lang="en-US" sz="2000" dirty="0">
                <a:latin typeface="+mn-lt"/>
              </a:rPr>
              <a:t>Pay per sync store</a:t>
            </a:r>
          </a:p>
          <a:p>
            <a:endParaRPr lang="en-US" sz="3200" dirty="0">
              <a:latin typeface="+mn-lt"/>
            </a:endParaRPr>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5" name="Picture 4">
            <a:extLst>
              <a:ext uri="{FF2B5EF4-FFF2-40B4-BE49-F238E27FC236}">
                <a16:creationId xmlns:a16="http://schemas.microsoft.com/office/drawing/2014/main" id="{7DD32E24-86ED-4A34-910F-6DC80705A812}"/>
              </a:ext>
            </a:extLst>
          </p:cNvPr>
          <p:cNvPicPr>
            <a:picLocks noChangeAspect="1"/>
          </p:cNvPicPr>
          <p:nvPr/>
        </p:nvPicPr>
        <p:blipFill>
          <a:blip r:embed="rId2"/>
          <a:stretch>
            <a:fillRect/>
          </a:stretch>
        </p:blipFill>
        <p:spPr>
          <a:xfrm>
            <a:off x="8658225" y="1526510"/>
            <a:ext cx="2838450" cy="3705225"/>
          </a:xfrm>
          <a:prstGeom prst="rect">
            <a:avLst/>
          </a:prstGeom>
        </p:spPr>
      </p:pic>
      <p:sp>
        <p:nvSpPr>
          <p:cNvPr id="6" name="Content Placeholder 4">
            <a:extLst>
              <a:ext uri="{FF2B5EF4-FFF2-40B4-BE49-F238E27FC236}">
                <a16:creationId xmlns:a16="http://schemas.microsoft.com/office/drawing/2014/main" id="{E47B631B-3196-4984-99E6-040AB5194DE3}"/>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AWS CloudFormation extension or “transform”</a:t>
            </a:r>
          </a:p>
          <a:p>
            <a:r>
              <a:rPr lang="en-US" sz="2000" dirty="0">
                <a:latin typeface="+mn-lt"/>
              </a:rPr>
              <a:t>Optimized for serverless apps</a:t>
            </a:r>
          </a:p>
          <a:p>
            <a:r>
              <a:rPr lang="en-US" sz="2000" dirty="0">
                <a:latin typeface="+mn-lt"/>
              </a:rPr>
              <a:t>Serverless resource types: functions, APIs, tables</a:t>
            </a:r>
          </a:p>
          <a:p>
            <a:r>
              <a:rPr lang="en-US" sz="2000" dirty="0">
                <a:latin typeface="+mn-lt"/>
              </a:rPr>
              <a:t>Support anything AWS CloudFormation support</a:t>
            </a:r>
          </a:p>
          <a:p>
            <a:r>
              <a:rPr lang="en-US" sz="2000" dirty="0">
                <a:latin typeface="+mn-lt"/>
              </a:rPr>
              <a:t>SAM CLI</a:t>
            </a:r>
            <a:endParaRPr lang="en-US" sz="3200" dirty="0">
              <a:latin typeface="+mn-lt"/>
            </a:endParaRPr>
          </a:p>
        </p:txBody>
      </p:sp>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99013"/>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56</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Tree>
    <p:extLst>
      <p:ext uri="{BB962C8B-B14F-4D97-AF65-F5344CB8AC3E}">
        <p14:creationId xmlns:p14="http://schemas.microsoft.com/office/powerpoint/2010/main" val="15888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Props1.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DB2E83-1D17-4B95-BA0D-495509BD3C5F}">
  <ds:schemaRefs>
    <ds:schemaRef ds:uri="office.server.policy"/>
  </ds:schemaRefs>
</ds:datastoreItem>
</file>

<file path=customXml/itemProps3.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4.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1293</TotalTime>
  <Words>1906</Words>
  <Application>Microsoft Office PowerPoint</Application>
  <PresentationFormat>Widescreen</PresentationFormat>
  <Paragraphs>482</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Wingdings</vt:lpstr>
      <vt:lpstr>Roboto Condensed</vt:lpstr>
      <vt:lpstr>Roboto</vt:lpstr>
      <vt:lpstr>Consolas</vt:lpstr>
      <vt:lpstr>Oswald</vt:lpstr>
      <vt:lpstr>inherit</vt:lpstr>
      <vt:lpstr>Arial</vt:lpstr>
      <vt:lpstr>Amazon Ember</vt:lpstr>
      <vt:lpstr>Calibri</vt:lpstr>
      <vt:lpstr>Sigma Software</vt:lpstr>
      <vt:lpstr>SERVERLESS</vt:lpstr>
      <vt:lpstr>AGENDA —</vt:lpstr>
      <vt:lpstr>SERVERLESS —</vt:lpstr>
      <vt:lpstr>A SERVERLESS WORLD … —</vt:lpstr>
      <vt:lpstr>PowerPoint Presentation</vt:lpstr>
      <vt:lpstr>SERVERLESS. AWS Services —</vt:lpstr>
      <vt:lpstr>AWS Lambda —</vt:lpstr>
      <vt:lpstr>AWS Lambda. Overview —</vt:lpstr>
      <vt:lpstr>AWS Lambda. Overview —</vt:lpstr>
      <vt:lpstr>AWS Lambda. Event Sources —</vt:lpstr>
      <vt:lpstr>AWS Lambda. Anatomy —</vt:lpstr>
      <vt:lpstr>AWS Lambda. Execution Model —</vt:lpstr>
      <vt:lpstr>AWS Lambda. Use Cases —</vt:lpstr>
      <vt:lpstr>AWS Lambda. Handle —</vt:lpstr>
      <vt:lpstr>AWS Lambda. Monitoring —</vt:lpstr>
      <vt:lpstr>AWS Lambda. Fine-grained Pricing —</vt:lpstr>
      <vt:lpstr>AWS Lambda. Limits —</vt:lpstr>
      <vt:lpstr>AWS API Gateway —</vt:lpstr>
      <vt:lpstr>AWS API Gateway —</vt:lpstr>
      <vt:lpstr>AWS API Gateway. Overview —</vt:lpstr>
      <vt:lpstr>AWS API Gateway. Types —</vt:lpstr>
      <vt:lpstr>AWS API Gateway. Features —</vt:lpstr>
      <vt:lpstr>AWS API Gateway. Deployments —</vt:lpstr>
      <vt:lpstr>AWS API Gateway. Meter Usage —</vt:lpstr>
      <vt:lpstr>AWS API Gateway. Transformations —</vt:lpstr>
      <vt:lpstr>AWS API Gateway. Pricing —</vt:lpstr>
      <vt:lpstr>AWS API Gateway. Limits —</vt:lpstr>
      <vt:lpstr>AWS Cognito —</vt:lpstr>
      <vt:lpstr>AWS Cognito. Overview —</vt:lpstr>
      <vt:lpstr>AWS Cognito. Overview —</vt:lpstr>
      <vt:lpstr>AWS Cognito. User Pools —</vt:lpstr>
      <vt:lpstr>AWS Cognito. Identity Pools —</vt:lpstr>
      <vt:lpstr>AWS Cognito. Identity Pools —</vt:lpstr>
      <vt:lpstr>AWS Cognito. Authentication Flows —</vt:lpstr>
      <vt:lpstr>AWS Cognito. Native Support —</vt:lpstr>
      <vt:lpstr>AWS Cognito. OAuth 2.0 —</vt:lpstr>
      <vt:lpstr>AWS Cognito. OAuth. Authorization Code —</vt:lpstr>
      <vt:lpstr>AWS Cognito. OAuth. Tokens —</vt:lpstr>
      <vt:lpstr>AWS Cognito. OAuth. Implicit —</vt:lpstr>
      <vt:lpstr>AWS Cognito. OAuth. Client Credentials —</vt:lpstr>
      <vt:lpstr>AWS Cognito. Summary —</vt:lpstr>
      <vt:lpstr>AWS CloudFormation —</vt:lpstr>
      <vt:lpstr>AWS CloudFormation at a Glance —</vt:lpstr>
      <vt:lpstr>AWS CloudFormation. Features —</vt:lpstr>
      <vt:lpstr>AWS CloudFormation. Stacks —</vt:lpstr>
      <vt:lpstr>AWS CloudFormation. Benefits and Tools —</vt:lpstr>
      <vt:lpstr>AWS CloudFormation. SAM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illia.saveliev</cp:lastModifiedBy>
  <cp:revision>120</cp:revision>
  <dcterms:created xsi:type="dcterms:W3CDTF">2019-10-23T15:59:14Z</dcterms:created>
  <dcterms:modified xsi:type="dcterms:W3CDTF">2020-04-24T09:15:41Z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